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7" r:id="rId2"/>
    <p:sldId id="276" r:id="rId3"/>
    <p:sldId id="258" r:id="rId4"/>
    <p:sldId id="259" r:id="rId5"/>
    <p:sldId id="260" r:id="rId6"/>
    <p:sldId id="262" r:id="rId7"/>
    <p:sldId id="264" r:id="rId8"/>
    <p:sldId id="265" r:id="rId9"/>
    <p:sldId id="275" r:id="rId10"/>
    <p:sldId id="266" r:id="rId11"/>
    <p:sldId id="267" r:id="rId12"/>
    <p:sldId id="269" r:id="rId13"/>
    <p:sldId id="27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EB8"/>
    <a:srgbClr val="9CC5FD"/>
    <a:srgbClr val="3A6695"/>
    <a:srgbClr val="134263"/>
    <a:srgbClr val="1E2B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45" autoAdjust="0"/>
    <p:restoredTop sz="93926" autoAdjust="0"/>
  </p:normalViewPr>
  <p:slideViewPr>
    <p:cSldViewPr snapToGrid="0">
      <p:cViewPr>
        <p:scale>
          <a:sx n="80" d="100"/>
          <a:sy n="80" d="100"/>
        </p:scale>
        <p:origin x="-924" y="-168"/>
      </p:cViewPr>
      <p:guideLst>
        <p:guide orient="horz" pos="215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CE4261-0CDD-45A3-84C2-311859DE5B03}" type="datetimeFigureOut">
              <a:rPr lang="zh-CN" altLang="en-US" smtClean="0"/>
              <a:t>2020-06-10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F711DA-82CB-44C8-99EC-9CE596A896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878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711DA-82CB-44C8-99EC-9CE596A896FB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711DA-82CB-44C8-99EC-9CE596A896FB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2020-06-10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2020-06-10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2020-06-10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2020-06-10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2020-06-10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2020-06-10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2020-06-10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2020-06-10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2020-06-10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2020-06-10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2020-06-10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536CA-A6C4-4358-AF93-5CCBD70D248C}" type="datetimeFigureOut">
              <a:rPr lang="zh-CN" altLang="en-US" smtClean="0"/>
              <a:t>2020-06-10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H_Other_8"/>
          <p:cNvPicPr/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7"/>
          <a:stretch>
            <a:fillRect/>
          </a:stretch>
        </p:blipFill>
        <p:spPr bwMode="auto">
          <a:xfrm rot="5400000" flipH="1">
            <a:off x="6024000" y="-3032194"/>
            <a:ext cx="144000" cy="10450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MH_Other_8"/>
          <p:cNvPicPr/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7"/>
          <a:stretch>
            <a:fillRect/>
          </a:stretch>
        </p:blipFill>
        <p:spPr bwMode="auto">
          <a:xfrm rot="16200000" flipH="1" flipV="1">
            <a:off x="6000251" y="-578495"/>
            <a:ext cx="144000" cy="10450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1683325" y="2688244"/>
            <a:ext cx="87303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浙江工商大学继续教育本科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毕业论文撰写要求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5417613" y="5728684"/>
            <a:ext cx="1752354" cy="400085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6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4417304" y="5067304"/>
            <a:ext cx="3262384" cy="400085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浙江工商大学公共管理学院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3200" cy="1497600"/>
          </a:xfrm>
          <a:prstGeom prst="rect">
            <a:avLst/>
          </a:prstGeom>
          <a:solidFill>
            <a:srgbClr val="046EB8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蓝底logo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3700" y="194310"/>
            <a:ext cx="8702040" cy="11093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3200" cy="1497600"/>
          </a:xfrm>
          <a:prstGeom prst="rect">
            <a:avLst/>
          </a:prstGeom>
          <a:solidFill>
            <a:srgbClr val="046EB8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蓝底logo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94310"/>
            <a:ext cx="8702040" cy="11093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2317" y="1630876"/>
            <a:ext cx="103117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【附件材料</a:t>
            </a:r>
            <a:r>
              <a:rPr lang="en-US" altLang="zh-CN" sz="2400" dirty="0"/>
              <a:t>1</a:t>
            </a:r>
            <a:r>
              <a:rPr lang="zh-CN" altLang="zh-CN" sz="2400" dirty="0"/>
              <a:t>】文献及资料的注释规范</a:t>
            </a:r>
          </a:p>
          <a:p>
            <a:r>
              <a:rPr lang="en-US" altLang="zh-CN" sz="2400" dirty="0"/>
              <a:t> </a:t>
            </a:r>
            <a:endParaRPr lang="zh-CN" altLang="zh-CN" sz="2400" dirty="0"/>
          </a:p>
          <a:p>
            <a:r>
              <a:rPr lang="zh-CN" altLang="zh-CN" sz="2400" dirty="0"/>
              <a:t>文献综述和论文的参考文献标注方法要按下列国内通用的“参考文献的标注方法”进行列示。</a:t>
            </a:r>
          </a:p>
          <a:p>
            <a:r>
              <a:rPr lang="zh-CN" altLang="zh-CN" sz="2400" dirty="0"/>
              <a:t>在文献综述和论文正文中的参考文献要求：</a:t>
            </a:r>
          </a:p>
          <a:p>
            <a:r>
              <a:rPr lang="en-US" altLang="zh-CN" sz="2400" dirty="0"/>
              <a:t>1</a:t>
            </a:r>
            <a:r>
              <a:rPr lang="zh-CN" altLang="zh-CN" sz="2400" dirty="0"/>
              <a:t>、论文中涉及的观点引用，采用：姓名（年份）的形式标注，具体表示方法，详见例示</a:t>
            </a:r>
            <a:r>
              <a:rPr lang="en-US" altLang="zh-CN" sz="2400" dirty="0"/>
              <a:t>1</a:t>
            </a:r>
            <a:r>
              <a:rPr lang="zh-CN" altLang="zh-CN" sz="2400" dirty="0"/>
              <a:t>，正文之后所列的参考文献标注方法详见例示</a:t>
            </a:r>
            <a:r>
              <a:rPr lang="en-US" altLang="zh-CN" sz="2400" dirty="0"/>
              <a:t>2</a:t>
            </a:r>
            <a:r>
              <a:rPr lang="zh-CN" altLang="zh-CN" sz="2400" dirty="0"/>
              <a:t>。</a:t>
            </a:r>
          </a:p>
          <a:p>
            <a:r>
              <a:rPr lang="en-US" altLang="zh-CN" sz="2400" dirty="0"/>
              <a:t>2</a:t>
            </a:r>
            <a:r>
              <a:rPr lang="zh-CN" altLang="zh-CN" sz="2400" dirty="0"/>
              <a:t>、正文文字所有数据均需要有来源，数据和需要解释说明的内容可采用当页脚注的形式表示；正文中的图形或表格需要在图表之下列出“资料来源”。详见例示</a:t>
            </a:r>
            <a:r>
              <a:rPr lang="en-US" altLang="zh-CN" sz="2400" dirty="0"/>
              <a:t>1</a:t>
            </a:r>
            <a:r>
              <a:rPr lang="zh-CN" altLang="zh-CN" sz="2400" dirty="0"/>
              <a:t>。</a:t>
            </a:r>
          </a:p>
          <a:p>
            <a:r>
              <a:rPr lang="en-US" altLang="zh-CN" sz="2400" dirty="0"/>
              <a:t>3</a:t>
            </a:r>
            <a:r>
              <a:rPr lang="zh-CN" altLang="zh-CN" sz="2400" dirty="0"/>
              <a:t>、对于没有具体作者的引用资料，也可采用当页脚注的形式表示出处。</a:t>
            </a:r>
          </a:p>
          <a:p>
            <a:r>
              <a:rPr lang="en-US" altLang="zh-CN" sz="2400" dirty="0"/>
              <a:t>4</a:t>
            </a:r>
            <a:r>
              <a:rPr lang="zh-CN" altLang="zh-CN" sz="2400" dirty="0"/>
              <a:t>、正文中出现的所有引用，须在文后的“参考文献”中列出详细的信息。</a:t>
            </a:r>
          </a:p>
        </p:txBody>
      </p:sp>
    </p:spTree>
    <p:extLst>
      <p:ext uri="{BB962C8B-B14F-4D97-AF65-F5344CB8AC3E}">
        <p14:creationId xmlns:p14="http://schemas.microsoft.com/office/powerpoint/2010/main" val="83808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3200" cy="1497600"/>
          </a:xfrm>
          <a:prstGeom prst="rect">
            <a:avLst/>
          </a:prstGeom>
          <a:solidFill>
            <a:srgbClr val="046EB8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蓝底logo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94310"/>
            <a:ext cx="8702040" cy="110934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652" y="1641702"/>
            <a:ext cx="10006940" cy="461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568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3200" cy="1497600"/>
          </a:xfrm>
          <a:prstGeom prst="rect">
            <a:avLst/>
          </a:prstGeom>
          <a:solidFill>
            <a:srgbClr val="046EB8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蓝底logo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94310"/>
            <a:ext cx="8702040" cy="1109345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999" y="1604478"/>
            <a:ext cx="10363202" cy="516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157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H_Other_8"/>
          <p:cNvPicPr/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7"/>
          <a:stretch>
            <a:fillRect/>
          </a:stretch>
        </p:blipFill>
        <p:spPr bwMode="auto">
          <a:xfrm rot="5400000" flipH="1">
            <a:off x="6024000" y="-3032194"/>
            <a:ext cx="144000" cy="10450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MH_Other_8"/>
          <p:cNvPicPr/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7"/>
          <a:stretch>
            <a:fillRect/>
          </a:stretch>
        </p:blipFill>
        <p:spPr bwMode="auto">
          <a:xfrm rot="16200000" flipH="1" flipV="1">
            <a:off x="6000251" y="-578495"/>
            <a:ext cx="144000" cy="10450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1683325" y="2688244"/>
            <a:ext cx="94438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谢谢观赏！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（请及时扫码入群）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5417613" y="5728684"/>
            <a:ext cx="1752354" cy="400085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6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4417304" y="5067304"/>
            <a:ext cx="3262384" cy="400085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浙江工商大学公共管理学院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3200" cy="1497600"/>
          </a:xfrm>
          <a:prstGeom prst="rect">
            <a:avLst/>
          </a:prstGeom>
          <a:solidFill>
            <a:srgbClr val="046EB8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蓝底logo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3700" y="194310"/>
            <a:ext cx="8702040" cy="1109345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37" y="1844940"/>
            <a:ext cx="3225599" cy="4206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157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3200" cy="1497600"/>
          </a:xfrm>
          <a:prstGeom prst="rect">
            <a:avLst/>
          </a:prstGeom>
          <a:solidFill>
            <a:srgbClr val="046EB8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蓝底logo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94310"/>
            <a:ext cx="8702040" cy="11093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2317" y="1904008"/>
            <a:ext cx="103117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第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部分：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论文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写作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lvl="1"/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论文选题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 lvl="1"/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论文内容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 lvl="1"/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体例及书写规范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 lvl="1"/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参考文献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 lvl="1"/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注释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第二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部分：其他说明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lvl="1"/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注意事项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 lvl="1"/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文献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及资料的注释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规范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 lvl="1"/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联系方式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44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3200" cy="1497600"/>
          </a:xfrm>
          <a:prstGeom prst="rect">
            <a:avLst/>
          </a:prstGeom>
          <a:solidFill>
            <a:srgbClr val="046EB8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蓝底logo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94310"/>
            <a:ext cx="8702040" cy="11093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2317" y="1904008"/>
            <a:ext cx="1031174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一、论文选题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要求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dirty="0" smtClean="0"/>
              <a:t>1</a:t>
            </a:r>
            <a:r>
              <a:rPr lang="zh-CN" altLang="zh-CN" sz="2400" dirty="0" smtClean="0"/>
              <a:t>、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与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行政管理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专业</a:t>
            </a:r>
            <a:r>
              <a:rPr lang="zh-CN" altLang="zh-CN" sz="2400" b="1" dirty="0">
                <a:solidFill>
                  <a:srgbClr val="FF0000"/>
                </a:solidFill>
              </a:rPr>
              <a:t>相关</a:t>
            </a:r>
            <a:r>
              <a:rPr lang="zh-CN" altLang="zh-CN" sz="2400" dirty="0"/>
              <a:t>。</a:t>
            </a:r>
          </a:p>
          <a:p>
            <a:r>
              <a:rPr lang="en-US" altLang="zh-CN" sz="2400" dirty="0" smtClean="0"/>
              <a:t>2</a:t>
            </a:r>
            <a:r>
              <a:rPr lang="zh-CN" altLang="zh-CN" sz="2400" dirty="0" smtClean="0"/>
              <a:t>、具有现实或</a:t>
            </a:r>
            <a:r>
              <a:rPr lang="zh-CN" altLang="zh-CN" sz="2400" dirty="0"/>
              <a:t>理论</a:t>
            </a:r>
            <a:r>
              <a:rPr lang="zh-CN" altLang="zh-CN" sz="2400" dirty="0" smtClean="0"/>
              <a:t>意义</a:t>
            </a:r>
            <a:r>
              <a:rPr lang="zh-CN" altLang="en-US" sz="2400" dirty="0" smtClean="0"/>
              <a:t>（</a:t>
            </a:r>
            <a:r>
              <a:rPr lang="zh-CN" altLang="en-US" sz="2400" dirty="0"/>
              <a:t>可</a:t>
            </a:r>
            <a:r>
              <a:rPr lang="zh-CN" altLang="zh-CN" sz="2400" dirty="0"/>
              <a:t>结合</a:t>
            </a:r>
            <a:r>
              <a:rPr lang="zh-CN" altLang="en-US" sz="2400" dirty="0"/>
              <a:t>工作</a:t>
            </a:r>
            <a:r>
              <a:rPr lang="zh-CN" altLang="zh-CN" sz="2400" dirty="0"/>
              <a:t>或感兴趣的</a:t>
            </a:r>
            <a:r>
              <a:rPr lang="zh-CN" altLang="en-US" sz="2400" dirty="0"/>
              <a:t>领域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。</a:t>
            </a:r>
            <a:endParaRPr lang="zh-CN" altLang="zh-CN" sz="2400" dirty="0"/>
          </a:p>
          <a:p>
            <a:r>
              <a:rPr lang="en-US" altLang="zh-CN" sz="2400" dirty="0" smtClean="0"/>
              <a:t>3</a:t>
            </a:r>
            <a:r>
              <a:rPr lang="zh-CN" altLang="en-US" sz="2400" dirty="0"/>
              <a:t>、</a:t>
            </a:r>
            <a:r>
              <a:rPr lang="zh-CN" altLang="zh-CN" sz="2400" dirty="0" smtClean="0"/>
              <a:t>选题</a:t>
            </a:r>
            <a:r>
              <a:rPr lang="zh-CN" altLang="en-US" sz="2400" dirty="0" smtClean="0"/>
              <a:t>合适（</a:t>
            </a:r>
            <a:r>
              <a:rPr lang="zh-CN" altLang="en-US" sz="2400" dirty="0"/>
              <a:t>尽量选择</a:t>
            </a:r>
            <a:r>
              <a:rPr lang="zh-CN" altLang="zh-CN" sz="2400" dirty="0"/>
              <a:t>与实际联系比较密切的题</a:t>
            </a:r>
            <a:r>
              <a:rPr lang="zh-CN" altLang="en-US" sz="2400" dirty="0"/>
              <a:t>目</a:t>
            </a:r>
            <a:r>
              <a:rPr lang="zh-CN" altLang="en-US" sz="2400" dirty="0" smtClean="0"/>
              <a:t>）。</a:t>
            </a:r>
            <a:endParaRPr lang="en-US" altLang="zh-CN" sz="2400" dirty="0" smtClean="0"/>
          </a:p>
          <a:p>
            <a:r>
              <a:rPr lang="en-US" altLang="zh-CN" sz="2400" dirty="0" smtClean="0"/>
              <a:t>4</a:t>
            </a:r>
            <a:r>
              <a:rPr lang="zh-CN" altLang="en-US" sz="2400" dirty="0" smtClean="0"/>
              <a:t>、选题思路具体如下：</a:t>
            </a:r>
            <a:endParaRPr lang="en-US" altLang="zh-CN" sz="2400" dirty="0" smtClean="0"/>
          </a:p>
          <a:p>
            <a:r>
              <a:rPr lang="zh-CN" altLang="zh-CN" sz="2400" b="1" dirty="0" smtClean="0">
                <a:solidFill>
                  <a:srgbClr val="FF0000"/>
                </a:solidFill>
              </a:rPr>
              <a:t>学院</a:t>
            </a:r>
            <a:r>
              <a:rPr lang="zh-CN" altLang="zh-CN" sz="2400" b="1" dirty="0">
                <a:solidFill>
                  <a:srgbClr val="FF0000"/>
                </a:solidFill>
              </a:rPr>
              <a:t>给出选题大方向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学生选择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题目方向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——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与指导</a:t>
            </a:r>
            <a:r>
              <a:rPr lang="zh-CN" altLang="zh-CN" sz="2400" b="1" dirty="0">
                <a:solidFill>
                  <a:srgbClr val="FF0000"/>
                </a:solidFill>
              </a:rPr>
              <a:t>老师确定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具体题目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en-US" altLang="zh-CN" sz="2400" dirty="0" smtClean="0"/>
              <a:t>5</a:t>
            </a:r>
            <a:r>
              <a:rPr lang="zh-CN" altLang="en-US" sz="2400" dirty="0" smtClean="0"/>
              <a:t>、选题误区：</a:t>
            </a:r>
            <a:endParaRPr lang="en-US" altLang="zh-CN" sz="2400" dirty="0" smtClean="0"/>
          </a:p>
          <a:p>
            <a:r>
              <a:rPr lang="zh-CN" altLang="zh-CN" sz="2400" dirty="0" smtClean="0"/>
              <a:t>误区</a:t>
            </a:r>
            <a:r>
              <a:rPr lang="zh-CN" altLang="zh-CN" sz="2400" dirty="0"/>
              <a:t>之一：先定题目，</a:t>
            </a:r>
            <a:r>
              <a:rPr lang="zh-CN" altLang="zh-CN" sz="2400" dirty="0" smtClean="0"/>
              <a:t>再收集资料（有</a:t>
            </a:r>
            <a:r>
              <a:rPr lang="zh-CN" altLang="en-US" sz="2400" dirty="0"/>
              <a:t>较大</a:t>
            </a:r>
            <a:r>
              <a:rPr lang="zh-CN" altLang="zh-CN" sz="2400" dirty="0" smtClean="0"/>
              <a:t>把握才确定题目）。</a:t>
            </a:r>
            <a:endParaRPr lang="zh-CN" altLang="zh-CN" sz="2400" dirty="0"/>
          </a:p>
          <a:p>
            <a:r>
              <a:rPr lang="zh-CN" altLang="zh-CN" sz="2400" dirty="0"/>
              <a:t>误区之二：有内部资料，写了</a:t>
            </a:r>
            <a:r>
              <a:rPr lang="zh-CN" altLang="zh-CN" sz="2400" dirty="0" smtClean="0"/>
              <a:t>再说（</a:t>
            </a:r>
            <a:r>
              <a:rPr lang="zh-CN" altLang="zh-CN" sz="2400" dirty="0"/>
              <a:t>要找自己深入了解的资料）。</a:t>
            </a:r>
          </a:p>
          <a:p>
            <a:r>
              <a:rPr lang="zh-CN" altLang="zh-CN" sz="2400" dirty="0"/>
              <a:t>误区之三</a:t>
            </a:r>
            <a:r>
              <a:rPr lang="zh-CN" altLang="zh-CN" sz="2400" dirty="0" smtClean="0"/>
              <a:t>：</a:t>
            </a:r>
            <a:r>
              <a:rPr lang="zh-CN" altLang="en-US" sz="2400" dirty="0" smtClean="0"/>
              <a:t>过分追求</a:t>
            </a:r>
            <a:r>
              <a:rPr lang="zh-CN" altLang="zh-CN" sz="2400" dirty="0" smtClean="0"/>
              <a:t>创新</a:t>
            </a:r>
            <a:r>
              <a:rPr lang="zh-CN" altLang="en-US" sz="2400" dirty="0" smtClean="0"/>
              <a:t>性</a:t>
            </a:r>
            <a:r>
              <a:rPr lang="zh-CN" altLang="zh-CN" sz="2400" dirty="0" smtClean="0"/>
              <a:t>（不要</a:t>
            </a:r>
            <a:r>
              <a:rPr lang="zh-CN" altLang="zh-CN" sz="2400" dirty="0"/>
              <a:t>轻易</a:t>
            </a:r>
            <a:r>
              <a:rPr lang="zh-CN" altLang="zh-CN" sz="2400" dirty="0" smtClean="0"/>
              <a:t>提出新概念</a:t>
            </a:r>
            <a:r>
              <a:rPr lang="zh-CN" altLang="en-US" sz="2400" dirty="0" smtClean="0"/>
              <a:t>）</a:t>
            </a:r>
            <a:r>
              <a:rPr lang="zh-CN" altLang="en-US" sz="2400" dirty="0"/>
              <a:t>。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84408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3200" cy="1497600"/>
          </a:xfrm>
          <a:prstGeom prst="rect">
            <a:avLst/>
          </a:prstGeom>
          <a:solidFill>
            <a:srgbClr val="046EB8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蓝底logo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94310"/>
            <a:ext cx="8702040" cy="11093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2317" y="1630876"/>
            <a:ext cx="1031174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latin typeface="黑体" pitchFamily="49" charset="-122"/>
                <a:ea typeface="黑体" pitchFamily="49" charset="-122"/>
              </a:rPr>
              <a:t>二、论文内容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要求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与写作思路</a:t>
            </a:r>
            <a:endParaRPr lang="zh-CN" altLang="zh-CN" sz="36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dirty="0" smtClean="0"/>
              <a:t>1</a:t>
            </a:r>
            <a:r>
              <a:rPr lang="zh-CN" altLang="zh-CN" sz="2800" dirty="0" smtClean="0"/>
              <a:t>、观点</a:t>
            </a:r>
            <a:r>
              <a:rPr lang="zh-CN" altLang="en-US" sz="2800" dirty="0"/>
              <a:t>要有</a:t>
            </a:r>
            <a:r>
              <a:rPr lang="zh-CN" altLang="en-US" sz="2800" dirty="0" smtClean="0"/>
              <a:t>依据，</a:t>
            </a:r>
            <a:r>
              <a:rPr lang="zh-CN" altLang="zh-CN" sz="2800" dirty="0" smtClean="0"/>
              <a:t>有</a:t>
            </a:r>
            <a:r>
              <a:rPr lang="zh-CN" altLang="en-US" sz="2800" dirty="0"/>
              <a:t>创新点</a:t>
            </a:r>
            <a:r>
              <a:rPr lang="zh-CN" altLang="zh-CN" sz="2800" dirty="0"/>
              <a:t>。</a:t>
            </a:r>
          </a:p>
          <a:p>
            <a:r>
              <a:rPr lang="en-US" altLang="zh-CN" sz="2800" dirty="0" smtClean="0"/>
              <a:t>2</a:t>
            </a:r>
            <a:r>
              <a:rPr lang="zh-CN" altLang="zh-CN" sz="2800" dirty="0" smtClean="0"/>
              <a:t>、论文结构</a:t>
            </a:r>
            <a:r>
              <a:rPr lang="zh-CN" altLang="en-US" sz="2800" dirty="0" smtClean="0"/>
              <a:t>合理，</a:t>
            </a:r>
            <a:r>
              <a:rPr lang="zh-CN" altLang="zh-CN" sz="2800" dirty="0" smtClean="0"/>
              <a:t>格式符合规范。</a:t>
            </a:r>
            <a:endParaRPr lang="en-US" altLang="zh-CN" sz="2800" dirty="0" smtClean="0"/>
          </a:p>
          <a:p>
            <a:r>
              <a:rPr lang="en-US" altLang="zh-CN" sz="2800" dirty="0" smtClean="0"/>
              <a:t>3</a:t>
            </a:r>
            <a:r>
              <a:rPr lang="zh-CN" altLang="en-US" sz="2800" dirty="0" smtClean="0"/>
              <a:t>、写作时可</a:t>
            </a:r>
            <a:r>
              <a:rPr lang="zh-CN" altLang="zh-CN" sz="2800" dirty="0" smtClean="0"/>
              <a:t>按照</a:t>
            </a:r>
            <a:r>
              <a:rPr lang="zh-CN" altLang="zh-CN" sz="2800" dirty="0"/>
              <a:t>发现问题，分析问题，解决问题的思路展开，具体</a:t>
            </a:r>
            <a:r>
              <a:rPr lang="zh-CN" altLang="en-US" sz="2800" dirty="0"/>
              <a:t>如下</a:t>
            </a:r>
            <a:r>
              <a:rPr lang="zh-CN" altLang="zh-CN" sz="2800" dirty="0"/>
              <a:t>：</a:t>
            </a:r>
          </a:p>
          <a:p>
            <a:r>
              <a:rPr lang="zh-CN" altLang="zh-CN" sz="2800" dirty="0"/>
              <a:t>（</a:t>
            </a:r>
            <a:r>
              <a:rPr lang="en-US" altLang="zh-CN" sz="2800" dirty="0"/>
              <a:t>1</a:t>
            </a:r>
            <a:r>
              <a:rPr lang="zh-CN" altLang="zh-CN" sz="2800" dirty="0"/>
              <a:t>）</a:t>
            </a:r>
            <a:r>
              <a:rPr lang="zh-CN" altLang="zh-CN" sz="2800" b="1" dirty="0">
                <a:solidFill>
                  <a:srgbClr val="FF0000"/>
                </a:solidFill>
              </a:rPr>
              <a:t>发现问题</a:t>
            </a:r>
            <a:r>
              <a:rPr lang="zh-CN" altLang="zh-CN" sz="2800" dirty="0"/>
              <a:t>：具有现实或理论意义，如</a:t>
            </a:r>
            <a:r>
              <a:rPr lang="zh-CN" altLang="en-US" sz="2800" dirty="0"/>
              <a:t>社会</a:t>
            </a:r>
            <a:r>
              <a:rPr lang="zh-CN" altLang="zh-CN" sz="2800" dirty="0"/>
              <a:t>热点、工作中的实际问题。</a:t>
            </a:r>
          </a:p>
          <a:p>
            <a:r>
              <a:rPr lang="zh-CN" altLang="zh-CN" sz="2800" dirty="0"/>
              <a:t>（</a:t>
            </a:r>
            <a:r>
              <a:rPr lang="en-US" altLang="zh-CN" sz="2800" dirty="0"/>
              <a:t>2</a:t>
            </a:r>
            <a:r>
              <a:rPr lang="zh-CN" altLang="zh-CN" sz="2800" dirty="0"/>
              <a:t>）</a:t>
            </a:r>
            <a:r>
              <a:rPr lang="zh-CN" altLang="zh-CN" sz="2800" b="1" dirty="0">
                <a:solidFill>
                  <a:srgbClr val="FF0000"/>
                </a:solidFill>
              </a:rPr>
              <a:t>分析问题</a:t>
            </a:r>
            <a:r>
              <a:rPr lang="zh-CN" altLang="zh-CN" sz="2800" dirty="0"/>
              <a:t>：有理有据，文章前后连贯，而且分析过程应具有逻辑性。</a:t>
            </a:r>
          </a:p>
          <a:p>
            <a:r>
              <a:rPr lang="zh-CN" altLang="zh-CN" sz="2800" dirty="0"/>
              <a:t>（</a:t>
            </a:r>
            <a:r>
              <a:rPr lang="en-US" altLang="zh-CN" sz="2800" dirty="0"/>
              <a:t>3</a:t>
            </a:r>
            <a:r>
              <a:rPr lang="zh-CN" altLang="zh-CN" sz="2800" dirty="0"/>
              <a:t>）</a:t>
            </a:r>
            <a:r>
              <a:rPr lang="zh-CN" altLang="zh-CN" sz="2800" b="1" dirty="0">
                <a:solidFill>
                  <a:srgbClr val="FF0000"/>
                </a:solidFill>
              </a:rPr>
              <a:t>解决问题</a:t>
            </a:r>
            <a:r>
              <a:rPr lang="zh-CN" altLang="zh-CN" sz="2800" dirty="0"/>
              <a:t>：根据分析内容，提出自己的观点和建议，具有一定的可操作性，建议越具体越好</a:t>
            </a:r>
            <a:r>
              <a:rPr lang="zh-CN" altLang="zh-CN" sz="2800" dirty="0" smtClean="0"/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18604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3200" cy="1497600"/>
          </a:xfrm>
          <a:prstGeom prst="rect">
            <a:avLst/>
          </a:prstGeom>
          <a:solidFill>
            <a:srgbClr val="046EB8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蓝底logo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94310"/>
            <a:ext cx="8702040" cy="11093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2317" y="1630876"/>
            <a:ext cx="1031174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latin typeface="黑体" pitchFamily="49" charset="-122"/>
                <a:ea typeface="黑体" pitchFamily="49" charset="-122"/>
              </a:rPr>
              <a:t>三、体例及书写规范</a:t>
            </a:r>
          </a:p>
          <a:p>
            <a:r>
              <a:rPr lang="en-US" altLang="zh-CN" sz="2800" dirty="0"/>
              <a:t>1</a:t>
            </a:r>
            <a:r>
              <a:rPr lang="zh-CN" altLang="zh-CN" sz="2800" dirty="0"/>
              <a:t>、论文字数</a:t>
            </a:r>
            <a:r>
              <a:rPr lang="en-US" altLang="zh-CN" sz="2800" dirty="0"/>
              <a:t>≥6000</a:t>
            </a:r>
            <a:r>
              <a:rPr lang="zh-CN" altLang="zh-CN" sz="2800" dirty="0"/>
              <a:t>字（仅正文主体内容，不含参考目录、摘要和文献）。</a:t>
            </a:r>
          </a:p>
          <a:p>
            <a:r>
              <a:rPr lang="en-US" altLang="zh-CN" sz="2800" dirty="0"/>
              <a:t>2</a:t>
            </a:r>
            <a:r>
              <a:rPr lang="zh-CN" altLang="zh-CN" sz="2800" dirty="0"/>
              <a:t>、论文文本格式（详见附录材料：继续教育论文格式规范样例）</a:t>
            </a:r>
          </a:p>
          <a:p>
            <a:r>
              <a:rPr lang="zh-CN" altLang="zh-CN" sz="2800" dirty="0"/>
              <a:t>（</a:t>
            </a:r>
            <a:r>
              <a:rPr lang="en-US" altLang="zh-CN" sz="2800" dirty="0"/>
              <a:t>1</a:t>
            </a:r>
            <a:r>
              <a:rPr lang="zh-CN" altLang="zh-CN" sz="2800" dirty="0"/>
              <a:t>）</a:t>
            </a:r>
            <a:r>
              <a:rPr lang="zh-CN" altLang="zh-CN" sz="2800" b="1" dirty="0">
                <a:solidFill>
                  <a:srgbClr val="FF0000"/>
                </a:solidFill>
              </a:rPr>
              <a:t>题目</a:t>
            </a:r>
            <a:r>
              <a:rPr lang="zh-CN" altLang="zh-CN" sz="2800" dirty="0"/>
              <a:t>（一般在</a:t>
            </a:r>
            <a:r>
              <a:rPr lang="en-US" altLang="zh-CN" sz="2800" dirty="0"/>
              <a:t>25</a:t>
            </a:r>
            <a:r>
              <a:rPr lang="zh-CN" altLang="zh-CN" sz="2800" dirty="0"/>
              <a:t>个汉字以内，包括副标题）</a:t>
            </a:r>
          </a:p>
          <a:p>
            <a:r>
              <a:rPr lang="zh-CN" altLang="zh-CN" sz="2800" dirty="0"/>
              <a:t>（</a:t>
            </a:r>
            <a:r>
              <a:rPr lang="en-US" altLang="zh-CN" sz="2800" dirty="0"/>
              <a:t>2</a:t>
            </a:r>
            <a:r>
              <a:rPr lang="zh-CN" altLang="zh-CN" sz="2800" dirty="0"/>
              <a:t>）</a:t>
            </a:r>
            <a:r>
              <a:rPr lang="zh-CN" altLang="zh-CN" sz="2800" b="1" dirty="0">
                <a:solidFill>
                  <a:srgbClr val="FF0000"/>
                </a:solidFill>
              </a:rPr>
              <a:t>中文摘要</a:t>
            </a:r>
            <a:r>
              <a:rPr lang="zh-CN" altLang="zh-CN" sz="2800" dirty="0"/>
              <a:t>（一般在</a:t>
            </a:r>
            <a:r>
              <a:rPr lang="en-US" altLang="zh-CN" sz="2800" dirty="0"/>
              <a:t>350</a:t>
            </a:r>
            <a:r>
              <a:rPr lang="zh-CN" altLang="zh-CN" sz="2800" dirty="0"/>
              <a:t>个汉字以内）、</a:t>
            </a:r>
            <a:r>
              <a:rPr lang="zh-CN" altLang="zh-CN" sz="2800" dirty="0">
                <a:solidFill>
                  <a:srgbClr val="FF0000"/>
                </a:solidFill>
              </a:rPr>
              <a:t>关键词</a:t>
            </a:r>
            <a:r>
              <a:rPr lang="zh-CN" altLang="zh-CN" sz="2800" dirty="0"/>
              <a:t>（一般</a:t>
            </a:r>
            <a:r>
              <a:rPr lang="en-US" altLang="zh-CN" sz="2800" dirty="0"/>
              <a:t>3~6</a:t>
            </a:r>
            <a:r>
              <a:rPr lang="zh-CN" altLang="zh-CN" sz="2800" dirty="0"/>
              <a:t>个</a:t>
            </a:r>
            <a:r>
              <a:rPr lang="zh-CN" altLang="zh-CN" sz="2800" dirty="0" smtClean="0"/>
              <a:t>）</a:t>
            </a:r>
            <a:endParaRPr lang="en-US" altLang="zh-CN" sz="2800" dirty="0" smtClean="0"/>
          </a:p>
          <a:p>
            <a:r>
              <a:rPr lang="zh-CN" altLang="zh-CN" sz="2800" dirty="0"/>
              <a:t>（</a:t>
            </a:r>
            <a:r>
              <a:rPr lang="en-US" altLang="zh-CN" sz="2800" dirty="0"/>
              <a:t>3</a:t>
            </a:r>
            <a:r>
              <a:rPr lang="zh-CN" altLang="zh-CN" sz="2800" dirty="0"/>
              <a:t>）</a:t>
            </a:r>
            <a:r>
              <a:rPr lang="zh-CN" altLang="zh-CN" sz="2800" b="1" dirty="0">
                <a:solidFill>
                  <a:srgbClr val="FF0000"/>
                </a:solidFill>
              </a:rPr>
              <a:t>目录</a:t>
            </a:r>
            <a:r>
              <a:rPr lang="zh-CN" altLang="zh-CN" sz="2800" dirty="0"/>
              <a:t>（采用自动标题生成，并进行文本编辑。详见样例）</a:t>
            </a:r>
          </a:p>
          <a:p>
            <a:r>
              <a:rPr lang="zh-CN" altLang="zh-CN" sz="2800" dirty="0"/>
              <a:t>（</a:t>
            </a:r>
            <a:r>
              <a:rPr lang="en-US" altLang="zh-CN" sz="2800" dirty="0"/>
              <a:t>4</a:t>
            </a:r>
            <a:r>
              <a:rPr lang="zh-CN" altLang="zh-CN" sz="2800" dirty="0"/>
              <a:t>）</a:t>
            </a:r>
            <a:r>
              <a:rPr lang="zh-CN" altLang="zh-CN" sz="2800" b="1" dirty="0">
                <a:solidFill>
                  <a:srgbClr val="FF0000"/>
                </a:solidFill>
              </a:rPr>
              <a:t>文本主体</a:t>
            </a:r>
            <a:r>
              <a:rPr lang="zh-CN" altLang="zh-CN" sz="2800" dirty="0"/>
              <a:t>，包括：引言（</a:t>
            </a:r>
            <a:r>
              <a:rPr lang="en-US" altLang="zh-CN" sz="2800" dirty="0"/>
              <a:t>500</a:t>
            </a:r>
            <a:r>
              <a:rPr lang="zh-CN" altLang="zh-CN" sz="2800" dirty="0" smtClean="0"/>
              <a:t>字，</a:t>
            </a:r>
            <a:r>
              <a:rPr lang="zh-CN" altLang="zh-CN" sz="2800" dirty="0"/>
              <a:t>现实意义、背景）、文献综述（</a:t>
            </a:r>
            <a:r>
              <a:rPr lang="en-US" altLang="zh-CN" sz="2800" dirty="0"/>
              <a:t>1500</a:t>
            </a:r>
            <a:r>
              <a:rPr lang="zh-CN" altLang="zh-CN" sz="2800" dirty="0" smtClean="0"/>
              <a:t>字）</a:t>
            </a:r>
            <a:r>
              <a:rPr lang="zh-CN" altLang="zh-CN" sz="2800" dirty="0"/>
              <a:t>、论文主体内容、结束语（</a:t>
            </a:r>
            <a:r>
              <a:rPr lang="en-US" altLang="zh-CN" sz="2800" dirty="0"/>
              <a:t>500</a:t>
            </a:r>
            <a:r>
              <a:rPr lang="zh-CN" altLang="zh-CN" sz="2800" dirty="0" smtClean="0"/>
              <a:t>字）</a:t>
            </a:r>
            <a:r>
              <a:rPr lang="zh-CN" altLang="en-US" sz="2800" dirty="0" smtClean="0"/>
              <a:t>。</a:t>
            </a:r>
            <a:endParaRPr lang="zh-CN" altLang="zh-CN" sz="2800" dirty="0"/>
          </a:p>
          <a:p>
            <a:r>
              <a:rPr lang="zh-CN" altLang="zh-CN" sz="2800" dirty="0"/>
              <a:t>（</a:t>
            </a:r>
            <a:r>
              <a:rPr lang="en-US" altLang="zh-CN" sz="2800" dirty="0"/>
              <a:t>5</a:t>
            </a:r>
            <a:r>
              <a:rPr lang="zh-CN" altLang="zh-CN" sz="2800" dirty="0"/>
              <a:t>）</a:t>
            </a:r>
            <a:r>
              <a:rPr lang="zh-CN" altLang="zh-CN" sz="2800" b="1" dirty="0">
                <a:solidFill>
                  <a:srgbClr val="FF0000"/>
                </a:solidFill>
              </a:rPr>
              <a:t>参考文献</a:t>
            </a:r>
            <a:r>
              <a:rPr lang="zh-CN" altLang="zh-CN" sz="2800" dirty="0"/>
              <a:t>（采用规范文献标注）</a:t>
            </a:r>
          </a:p>
          <a:p>
            <a:r>
              <a:rPr lang="zh-CN" altLang="zh-CN" sz="2800" dirty="0"/>
              <a:t>（</a:t>
            </a:r>
            <a:r>
              <a:rPr lang="en-US" altLang="zh-CN" sz="2800" dirty="0"/>
              <a:t>6</a:t>
            </a:r>
            <a:r>
              <a:rPr lang="zh-CN" altLang="zh-CN" sz="2800" dirty="0"/>
              <a:t>）</a:t>
            </a:r>
            <a:r>
              <a:rPr lang="zh-CN" altLang="zh-CN" sz="2800" b="1" dirty="0">
                <a:solidFill>
                  <a:srgbClr val="FF0000"/>
                </a:solidFill>
              </a:rPr>
              <a:t>附录</a:t>
            </a:r>
            <a:r>
              <a:rPr lang="zh-CN" altLang="zh-CN" sz="2800" dirty="0"/>
              <a:t>（必要时有</a:t>
            </a:r>
            <a:r>
              <a:rPr lang="zh-CN" altLang="zh-CN" sz="2800" dirty="0" smtClean="0"/>
              <a:t>）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3747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3200" cy="1497600"/>
          </a:xfrm>
          <a:prstGeom prst="rect">
            <a:avLst/>
          </a:prstGeom>
          <a:solidFill>
            <a:srgbClr val="046EB8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蓝底logo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94310"/>
            <a:ext cx="8702040" cy="11093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2317" y="1497600"/>
            <a:ext cx="103117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3</a:t>
            </a:r>
            <a:r>
              <a:rPr lang="zh-CN" altLang="zh-CN" sz="2800" dirty="0"/>
              <a:t>、标题序号的标注</a:t>
            </a:r>
          </a:p>
          <a:p>
            <a:r>
              <a:rPr lang="zh-CN" altLang="zh-CN" sz="2800" dirty="0"/>
              <a:t>论文正文的标题序号标注采用中文标准排版方式。</a:t>
            </a:r>
          </a:p>
          <a:p>
            <a:r>
              <a:rPr lang="zh-CN" altLang="zh-CN" sz="2800" dirty="0"/>
              <a:t>一级：一、二、三、四、</a:t>
            </a:r>
            <a:r>
              <a:rPr lang="en-US" altLang="zh-CN" sz="2800" dirty="0"/>
              <a:t>……</a:t>
            </a:r>
            <a:endParaRPr lang="zh-CN" altLang="zh-CN" sz="2800" dirty="0"/>
          </a:p>
          <a:p>
            <a:r>
              <a:rPr lang="zh-CN" altLang="zh-CN" sz="2800" dirty="0"/>
              <a:t>二级：（一）（二）（三）</a:t>
            </a:r>
            <a:r>
              <a:rPr lang="en-US" altLang="zh-CN" sz="2800" dirty="0" smtClean="0"/>
              <a:t>……</a:t>
            </a:r>
            <a:endParaRPr lang="zh-CN" altLang="zh-CN" sz="2800" dirty="0"/>
          </a:p>
          <a:p>
            <a:r>
              <a:rPr lang="zh-CN" altLang="zh-CN" sz="2800" dirty="0"/>
              <a:t>三级：</a:t>
            </a:r>
            <a:r>
              <a:rPr lang="en-US" altLang="zh-CN" sz="2800" dirty="0" smtClean="0"/>
              <a:t>1.2.3.4.……</a:t>
            </a:r>
            <a:endParaRPr lang="zh-CN" altLang="zh-CN" sz="2800" dirty="0"/>
          </a:p>
          <a:p>
            <a:r>
              <a:rPr lang="zh-CN" altLang="zh-CN" sz="2800" dirty="0"/>
              <a:t>四级：（</a:t>
            </a:r>
            <a:r>
              <a:rPr lang="en-US" altLang="zh-CN" sz="2800" dirty="0"/>
              <a:t>1</a:t>
            </a:r>
            <a:r>
              <a:rPr lang="zh-CN" altLang="zh-CN" sz="2800" dirty="0"/>
              <a:t>）（</a:t>
            </a:r>
            <a:r>
              <a:rPr lang="en-US" altLang="zh-CN" sz="2800" dirty="0"/>
              <a:t>2</a:t>
            </a:r>
            <a:r>
              <a:rPr lang="zh-CN" altLang="zh-CN" sz="2800" dirty="0"/>
              <a:t>）（</a:t>
            </a:r>
            <a:r>
              <a:rPr lang="en-US" altLang="zh-CN" sz="2800" dirty="0"/>
              <a:t>3</a:t>
            </a:r>
            <a:r>
              <a:rPr lang="zh-CN" altLang="zh-CN" sz="2800" dirty="0"/>
              <a:t>）（</a:t>
            </a:r>
            <a:r>
              <a:rPr lang="en-US" altLang="zh-CN" sz="2800" dirty="0"/>
              <a:t>4</a:t>
            </a:r>
            <a:r>
              <a:rPr lang="zh-CN" altLang="zh-CN" sz="2800" dirty="0"/>
              <a:t>）</a:t>
            </a:r>
            <a:r>
              <a:rPr lang="en-US" altLang="zh-CN" sz="2800" dirty="0" smtClean="0"/>
              <a:t>……</a:t>
            </a:r>
          </a:p>
          <a:p>
            <a:r>
              <a:rPr lang="zh-CN" altLang="zh-CN" sz="2800" dirty="0" smtClean="0"/>
              <a:t>以上标题序号不可逆，但需要几级标题根据论文内容要求确定。</a:t>
            </a:r>
            <a:endParaRPr lang="en-US" altLang="zh-CN" sz="2800" dirty="0" smtClean="0"/>
          </a:p>
          <a:p>
            <a:r>
              <a:rPr lang="en-US" altLang="zh-CN" sz="2800" dirty="0" smtClean="0"/>
              <a:t>4</a:t>
            </a:r>
            <a:r>
              <a:rPr lang="zh-CN" altLang="zh-CN" sz="2800" dirty="0"/>
              <a:t>、论文中的表与图的标注</a:t>
            </a:r>
          </a:p>
          <a:p>
            <a:r>
              <a:rPr lang="zh-CN" altLang="zh-CN" sz="2800" dirty="0"/>
              <a:t>（</a:t>
            </a:r>
            <a:r>
              <a:rPr lang="en-US" altLang="zh-CN" sz="2800" dirty="0"/>
              <a:t>1</a:t>
            </a:r>
            <a:r>
              <a:rPr lang="zh-CN" altLang="zh-CN" sz="2800" dirty="0"/>
              <a:t>）表的名称应居中，且置于表的上方，表的顺序编号采用表</a:t>
            </a:r>
            <a:r>
              <a:rPr lang="en-US" altLang="zh-CN" sz="2800" dirty="0"/>
              <a:t>1</a:t>
            </a:r>
            <a:r>
              <a:rPr lang="zh-CN" altLang="zh-CN" sz="2800" dirty="0"/>
              <a:t>、表</a:t>
            </a:r>
            <a:r>
              <a:rPr lang="en-US" altLang="zh-CN" sz="2800" dirty="0"/>
              <a:t>2</a:t>
            </a:r>
            <a:r>
              <a:rPr lang="zh-CN" altLang="zh-CN" sz="2800" dirty="0"/>
              <a:t>、……方式进行标注</a:t>
            </a:r>
            <a:r>
              <a:rPr lang="zh-CN" altLang="zh-CN" sz="2800" dirty="0" smtClean="0"/>
              <a:t>。</a:t>
            </a:r>
            <a:endParaRPr lang="zh-CN" altLang="zh-CN" sz="2800" dirty="0"/>
          </a:p>
          <a:p>
            <a:r>
              <a:rPr lang="zh-CN" altLang="zh-CN" sz="2800" dirty="0"/>
              <a:t>（</a:t>
            </a:r>
            <a:r>
              <a:rPr lang="en-US" altLang="zh-CN" sz="2800" dirty="0"/>
              <a:t>2</a:t>
            </a:r>
            <a:r>
              <a:rPr lang="zh-CN" altLang="zh-CN" sz="2800" dirty="0"/>
              <a:t>）图的名称应居中，且置于图的下方，图的顺序编号采用图</a:t>
            </a:r>
            <a:r>
              <a:rPr lang="en-US" altLang="zh-CN" sz="2800" dirty="0"/>
              <a:t>1</a:t>
            </a:r>
            <a:r>
              <a:rPr lang="zh-CN" altLang="zh-CN" sz="2800" dirty="0"/>
              <a:t>、图</a:t>
            </a:r>
            <a:r>
              <a:rPr lang="en-US" altLang="zh-CN" sz="2800" dirty="0"/>
              <a:t>2</a:t>
            </a:r>
            <a:r>
              <a:rPr lang="zh-CN" altLang="zh-CN" sz="2800" dirty="0"/>
              <a:t>、……方式进行标注</a:t>
            </a:r>
            <a:r>
              <a:rPr lang="zh-CN" altLang="zh-CN" sz="2800" dirty="0" smtClean="0"/>
              <a:t>。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4190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3200" cy="1497600"/>
          </a:xfrm>
          <a:prstGeom prst="rect">
            <a:avLst/>
          </a:prstGeom>
          <a:solidFill>
            <a:srgbClr val="046EB8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蓝底logo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94310"/>
            <a:ext cx="8702040" cy="11093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2317" y="1630876"/>
            <a:ext cx="1031174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四、参考文献</a:t>
            </a:r>
          </a:p>
          <a:p>
            <a:r>
              <a:rPr lang="en-US" altLang="zh-CN" sz="3200" dirty="0"/>
              <a:t>1</a:t>
            </a:r>
            <a:r>
              <a:rPr lang="zh-CN" altLang="zh-CN" sz="3200" dirty="0"/>
              <a:t>、需考虑参考文献的时效性、前沿性和层次性。</a:t>
            </a:r>
          </a:p>
          <a:p>
            <a:r>
              <a:rPr lang="en-US" altLang="zh-CN" sz="3200" dirty="0"/>
              <a:t>2</a:t>
            </a:r>
            <a:r>
              <a:rPr lang="zh-CN" altLang="zh-CN" sz="3200" dirty="0"/>
              <a:t>、参考文献的数量</a:t>
            </a:r>
            <a:r>
              <a:rPr lang="en-US" altLang="zh-CN" sz="3200" b="1" dirty="0">
                <a:solidFill>
                  <a:srgbClr val="FF0000"/>
                </a:solidFill>
              </a:rPr>
              <a:t>≥15</a:t>
            </a:r>
            <a:r>
              <a:rPr lang="zh-CN" altLang="zh-CN" sz="3200" b="1" dirty="0">
                <a:solidFill>
                  <a:srgbClr val="FF0000"/>
                </a:solidFill>
              </a:rPr>
              <a:t>篇</a:t>
            </a:r>
            <a:r>
              <a:rPr lang="zh-CN" altLang="zh-CN" sz="3200" dirty="0"/>
              <a:t>，其中网络资料</a:t>
            </a:r>
            <a:r>
              <a:rPr lang="en-US" altLang="zh-CN" sz="3200" b="1" dirty="0">
                <a:solidFill>
                  <a:srgbClr val="FF0000"/>
                </a:solidFill>
              </a:rPr>
              <a:t>≤6</a:t>
            </a:r>
            <a:r>
              <a:rPr lang="zh-CN" altLang="zh-CN" sz="3200" b="1" dirty="0">
                <a:solidFill>
                  <a:srgbClr val="FF0000"/>
                </a:solidFill>
              </a:rPr>
              <a:t>篇</a:t>
            </a:r>
            <a:r>
              <a:rPr lang="zh-CN" altLang="zh-CN" sz="3200" dirty="0"/>
              <a:t>（含百度</a:t>
            </a:r>
            <a:r>
              <a:rPr lang="zh-CN" altLang="zh-CN" sz="3200" dirty="0" smtClean="0"/>
              <a:t>百科等</a:t>
            </a:r>
            <a:r>
              <a:rPr lang="zh-CN" altLang="zh-CN" sz="3200" dirty="0"/>
              <a:t>非公开出版刊物</a:t>
            </a:r>
            <a:r>
              <a:rPr lang="zh-CN" altLang="zh-CN" sz="3200" dirty="0" smtClean="0"/>
              <a:t>内容），</a:t>
            </a:r>
            <a:r>
              <a:rPr lang="zh-CN" altLang="zh-CN" sz="3200" dirty="0"/>
              <a:t>并且一般不进入文后的参考文献目录中，而是以脚注方式进行注释。</a:t>
            </a:r>
          </a:p>
          <a:p>
            <a:r>
              <a:rPr lang="en-US" altLang="zh-CN" sz="3200" dirty="0"/>
              <a:t>3</a:t>
            </a:r>
            <a:r>
              <a:rPr lang="zh-CN" altLang="zh-CN" sz="3200" dirty="0"/>
              <a:t>、参考文献的标注方法详见附件</a:t>
            </a:r>
            <a:r>
              <a:rPr lang="en-US" altLang="zh-CN" sz="3200" dirty="0"/>
              <a:t>1</a:t>
            </a:r>
            <a:r>
              <a:rPr lang="zh-CN" altLang="zh-CN" sz="3200" dirty="0"/>
              <a:t>《文献及参考资料的注释规范》 。</a:t>
            </a:r>
          </a:p>
          <a:p>
            <a:r>
              <a:rPr lang="en-US" altLang="zh-CN" sz="3200" dirty="0"/>
              <a:t>4</a:t>
            </a:r>
            <a:r>
              <a:rPr lang="zh-CN" altLang="zh-CN" sz="3200" dirty="0"/>
              <a:t>、所有参考文献都应在文中有对应的标注。</a:t>
            </a:r>
          </a:p>
        </p:txBody>
      </p:sp>
    </p:spTree>
    <p:extLst>
      <p:ext uri="{BB962C8B-B14F-4D97-AF65-F5344CB8AC3E}">
        <p14:creationId xmlns:p14="http://schemas.microsoft.com/office/powerpoint/2010/main" val="183243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3200" cy="1497600"/>
          </a:xfrm>
          <a:prstGeom prst="rect">
            <a:avLst/>
          </a:prstGeom>
          <a:solidFill>
            <a:srgbClr val="046EB8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蓝底logo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94310"/>
            <a:ext cx="8702040" cy="11093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2317" y="1630876"/>
            <a:ext cx="1031174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五、注释</a:t>
            </a:r>
          </a:p>
          <a:p>
            <a:r>
              <a:rPr lang="en-US" altLang="zh-CN" sz="3600" dirty="0" smtClean="0"/>
              <a:t>    </a:t>
            </a:r>
            <a:r>
              <a:rPr lang="zh-CN" altLang="zh-CN" sz="3600" dirty="0" smtClean="0"/>
              <a:t>正文</a:t>
            </a:r>
            <a:r>
              <a:rPr lang="zh-CN" altLang="zh-CN" sz="3600" dirty="0"/>
              <a:t>中引用统计数据、计算公式，或需要解释的内容等，可以加以注释说明，注释用</a:t>
            </a:r>
            <a:r>
              <a:rPr lang="en-US" altLang="zh-CN" sz="3600" dirty="0"/>
              <a:t>①②③④</a:t>
            </a:r>
            <a:r>
              <a:rPr lang="zh-CN" altLang="zh-CN" sz="3600" dirty="0"/>
              <a:t>作为上标数码的脚注表示，标注在当页的下端，详见样文。 </a:t>
            </a:r>
          </a:p>
          <a:p>
            <a:r>
              <a:rPr lang="en-US" altLang="zh-CN" sz="3600" dirty="0"/>
              <a:t>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19739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3200" cy="1497600"/>
          </a:xfrm>
          <a:prstGeom prst="rect">
            <a:avLst/>
          </a:prstGeom>
          <a:solidFill>
            <a:srgbClr val="046EB8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蓝底logo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94310"/>
            <a:ext cx="8702040" cy="11093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2317" y="1630876"/>
            <a:ext cx="1031174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注意事项</a:t>
            </a:r>
            <a:endParaRPr lang="en-US" altLang="zh-CN" sz="28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endParaRPr lang="en-US" altLang="zh-CN" sz="28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fontAlgn="ctr"/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主动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联系指导老师，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但请不要在晚上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点之后给导师打电话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。（往年未通过的论文往往是少数没有和老师沟通所导致的，因此请同学们及时与指导老师沟通）</a:t>
            </a:r>
            <a:endParaRPr lang="en-US" altLang="zh-CN" sz="24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以邮件的方式与导师沟通，邮件上写上主题。（如：姓名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论文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事项，例子：张三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社区网格化治理中的公民参与问题研究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初稿评阅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）。</a:t>
            </a:r>
            <a:r>
              <a:rPr lang="zh-CN" altLang="zh-CN" sz="2400" dirty="0" smtClean="0">
                <a:latin typeface="楷体" pitchFamily="49" charset="-122"/>
                <a:ea typeface="楷体" pitchFamily="49" charset="-122"/>
              </a:rPr>
              <a:t>如果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没有收到老师的回复信件，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可</a:t>
            </a:r>
            <a:r>
              <a:rPr lang="zh-CN" altLang="zh-CN" sz="2400" dirty="0" smtClean="0">
                <a:latin typeface="楷体" pitchFamily="49" charset="-122"/>
                <a:ea typeface="楷体" pitchFamily="49" charset="-122"/>
              </a:rPr>
              <a:t>发送短信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或</a:t>
            </a:r>
            <a:r>
              <a:rPr lang="zh-CN" altLang="zh-CN" sz="2400" dirty="0" smtClean="0">
                <a:latin typeface="楷体" pitchFamily="49" charset="-122"/>
                <a:ea typeface="楷体" pitchFamily="49" charset="-122"/>
              </a:rPr>
              <a:t>电话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沟通。</a:t>
            </a:r>
            <a:endParaRPr lang="en-US" altLang="zh-CN" sz="24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论文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写作需趁早，请提前与导师联系，而不是在上交定稿前几天或一周联系导师进行论文修改。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论文严禁代买或抄写，论文写作重复率不得超过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20%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266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8"/>
</p:tagLst>
</file>

<file path=ppt/theme/theme1.xml><?xml version="1.0" encoding="utf-8"?>
<a:theme xmlns:a="http://schemas.openxmlformats.org/drawingml/2006/main" name="Office 主题​​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927</Words>
  <Application>Microsoft Office PowerPoint</Application>
  <PresentationFormat>自定义</PresentationFormat>
  <Paragraphs>78</Paragraphs>
  <Slides>13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lastModifiedBy>TLGSP318</cp:lastModifiedBy>
  <cp:revision>121</cp:revision>
  <dcterms:created xsi:type="dcterms:W3CDTF">2016-11-24T09:20:00Z</dcterms:created>
  <dcterms:modified xsi:type="dcterms:W3CDTF">2020-06-10T02:49:17Z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